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9" r:id="rId5"/>
    <p:sldId id="262" r:id="rId6"/>
    <p:sldId id="258" r:id="rId7"/>
    <p:sldId id="261" r:id="rId8"/>
    <p:sldId id="260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9FF99"/>
    <a:srgbClr val="FF7C8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1d42443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61d42443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bd585f4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bd585f4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ad4ca7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fad4ca7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fad4ca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fad4ca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orksheetplace.com/index.php?function=DisplaySheet&amp;sheet=Write-an-Editorial&amp;lin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97430" y="2253205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Writing Editorials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235700" y="1459664"/>
            <a:ext cx="6672600" cy="1187987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space for the editor’s opinion. It is often related to current issues.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2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/>
        </p:nvSpPr>
        <p:spPr>
          <a:xfrm>
            <a:off x="637150" y="613975"/>
            <a:ext cx="7842600" cy="4015800"/>
          </a:xfrm>
          <a:prstGeom prst="rect">
            <a:avLst/>
          </a:prstGeom>
          <a:solidFill>
            <a:srgbClr val="CC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6" name="Google Shape;136;p28"/>
          <p:cNvSpPr txBox="1"/>
          <p:nvPr/>
        </p:nvSpPr>
        <p:spPr>
          <a:xfrm>
            <a:off x="2707189" y="782396"/>
            <a:ext cx="3755960" cy="487465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WRITING AN EDITORIAL</a:t>
            </a:r>
            <a:endParaRPr sz="2400" dirty="0"/>
          </a:p>
        </p:txBody>
      </p:sp>
      <p:sp>
        <p:nvSpPr>
          <p:cNvPr id="137" name="Google Shape;137;p28"/>
          <p:cNvSpPr txBox="1"/>
          <p:nvPr/>
        </p:nvSpPr>
        <p:spPr>
          <a:xfrm>
            <a:off x="1881057" y="3906592"/>
            <a:ext cx="2877979" cy="41084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a catchy headline.</a:t>
            </a:r>
            <a:endParaRPr lang="en-ZA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881057" y="1524038"/>
            <a:ext cx="2690943" cy="410841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a current issue.</a:t>
            </a:r>
            <a:endParaRPr sz="1800" dirty="0"/>
          </a:p>
        </p:txBody>
      </p:sp>
      <p:sp>
        <p:nvSpPr>
          <p:cNvPr id="139" name="Google Shape;139;p28"/>
          <p:cNvSpPr txBox="1"/>
          <p:nvPr/>
        </p:nvSpPr>
        <p:spPr>
          <a:xfrm>
            <a:off x="1881057" y="2126282"/>
            <a:ext cx="3761207" cy="410841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need not be a controversial topic.</a:t>
            </a:r>
            <a:endParaRPr lang="en-ZA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1881058" y="3352413"/>
            <a:ext cx="4956160" cy="410841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the necessary facts to support your claims.</a:t>
            </a:r>
            <a:endParaRPr lang="en-ZA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881058" y="2739345"/>
            <a:ext cx="5195151" cy="410841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 on your position. Are you against it or for it?</a:t>
            </a:r>
            <a:endParaRPr lang="en-ZA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696275" y="590850"/>
            <a:ext cx="7738500" cy="39618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2706140" y="886275"/>
            <a:ext cx="3746611" cy="385899"/>
          </a:xfrm>
          <a:prstGeom prst="rect">
            <a:avLst/>
          </a:prstGeom>
          <a:solidFill>
            <a:srgbClr val="CCFF6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your opinion with:  </a:t>
            </a:r>
            <a:endParaRPr lang="en-ZA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3533952" y="2982975"/>
            <a:ext cx="2108312" cy="385899"/>
          </a:xfrm>
          <a:prstGeom prst="rect">
            <a:avLst/>
          </a:prstGeom>
          <a:solidFill>
            <a:srgbClr val="9999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rhetorical questions</a:t>
            </a:r>
            <a:endParaRPr lang="en-ZA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2276653" y="4008222"/>
            <a:ext cx="4602129" cy="3692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your strongest argument for the end.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863488" y="1448580"/>
            <a:ext cx="1330038" cy="553033"/>
          </a:xfrm>
          <a:prstGeom prst="rect">
            <a:avLst/>
          </a:prstGeom>
          <a:solidFill>
            <a:srgbClr val="CCFF6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data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3094075" y="2331813"/>
            <a:ext cx="2995002" cy="369291"/>
          </a:xfrm>
          <a:prstGeom prst="rect">
            <a:avLst/>
          </a:prstGeom>
          <a:solidFill>
            <a:srgbClr val="9999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language techniques: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7;p31">
            <a:extLst>
              <a:ext uri="{FF2B5EF4-FFF2-40B4-BE49-F238E27FC236}">
                <a16:creationId xmlns:a16="http://schemas.microsoft.com/office/drawing/2014/main" id="{DC9EC4B5-0568-1865-5561-64B66AA3A8D7}"/>
              </a:ext>
            </a:extLst>
          </p:cNvPr>
          <p:cNvSpPr txBox="1"/>
          <p:nvPr/>
        </p:nvSpPr>
        <p:spPr>
          <a:xfrm>
            <a:off x="2584918" y="1445116"/>
            <a:ext cx="661554" cy="435900"/>
          </a:xfrm>
          <a:prstGeom prst="rect">
            <a:avLst/>
          </a:prstGeom>
          <a:solidFill>
            <a:srgbClr val="CCFF6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77;p31">
            <a:extLst>
              <a:ext uri="{FF2B5EF4-FFF2-40B4-BE49-F238E27FC236}">
                <a16:creationId xmlns:a16="http://schemas.microsoft.com/office/drawing/2014/main" id="{07EC91F5-3686-5523-1D64-1FB3F3CEFEDD}"/>
              </a:ext>
            </a:extLst>
          </p:cNvPr>
          <p:cNvSpPr txBox="1"/>
          <p:nvPr/>
        </p:nvSpPr>
        <p:spPr>
          <a:xfrm>
            <a:off x="3610156" y="1441655"/>
            <a:ext cx="1065755" cy="476413"/>
          </a:xfrm>
          <a:prstGeom prst="rect">
            <a:avLst/>
          </a:prstGeom>
          <a:solidFill>
            <a:srgbClr val="CCFF6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pertinent quotes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7;p31">
            <a:extLst>
              <a:ext uri="{FF2B5EF4-FFF2-40B4-BE49-F238E27FC236}">
                <a16:creationId xmlns:a16="http://schemas.microsoft.com/office/drawing/2014/main" id="{7770905D-B229-0A55-9E94-D8DFBB00FA58}"/>
              </a:ext>
            </a:extLst>
          </p:cNvPr>
          <p:cNvSpPr txBox="1"/>
          <p:nvPr/>
        </p:nvSpPr>
        <p:spPr>
          <a:xfrm>
            <a:off x="5092594" y="1448577"/>
            <a:ext cx="1557594" cy="553033"/>
          </a:xfrm>
          <a:prstGeom prst="rect">
            <a:avLst/>
          </a:prstGeom>
          <a:solidFill>
            <a:srgbClr val="CCFF6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 examples from the past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77;p31">
            <a:extLst>
              <a:ext uri="{FF2B5EF4-FFF2-40B4-BE49-F238E27FC236}">
                <a16:creationId xmlns:a16="http://schemas.microsoft.com/office/drawing/2014/main" id="{2CE755A7-A808-CAA8-2449-30DDAE140059}"/>
              </a:ext>
            </a:extLst>
          </p:cNvPr>
          <p:cNvSpPr txBox="1"/>
          <p:nvPr/>
        </p:nvSpPr>
        <p:spPr>
          <a:xfrm>
            <a:off x="7066346" y="1441919"/>
            <a:ext cx="1065755" cy="550452"/>
          </a:xfrm>
          <a:prstGeom prst="rect">
            <a:avLst/>
          </a:prstGeom>
          <a:solidFill>
            <a:srgbClr val="CCFF6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evidence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5;p31">
            <a:extLst>
              <a:ext uri="{FF2B5EF4-FFF2-40B4-BE49-F238E27FC236}">
                <a16:creationId xmlns:a16="http://schemas.microsoft.com/office/drawing/2014/main" id="{15597249-60B5-3789-39BB-3DD8FB402352}"/>
              </a:ext>
            </a:extLst>
          </p:cNvPr>
          <p:cNvSpPr txBox="1"/>
          <p:nvPr/>
        </p:nvSpPr>
        <p:spPr>
          <a:xfrm>
            <a:off x="1005495" y="2605440"/>
            <a:ext cx="1950030" cy="1266717"/>
          </a:xfrm>
          <a:prstGeom prst="rect">
            <a:avLst/>
          </a:prstGeom>
          <a:solidFill>
            <a:srgbClr val="9999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figures of speech: 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lliteration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yperbole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euphemisms</a:t>
            </a:r>
          </a:p>
        </p:txBody>
      </p:sp>
      <p:sp>
        <p:nvSpPr>
          <p:cNvPr id="16" name="Google Shape;175;p31">
            <a:extLst>
              <a:ext uri="{FF2B5EF4-FFF2-40B4-BE49-F238E27FC236}">
                <a16:creationId xmlns:a16="http://schemas.microsoft.com/office/drawing/2014/main" id="{CCEB7A95-46CD-1DCC-837A-265197FA0300}"/>
              </a:ext>
            </a:extLst>
          </p:cNvPr>
          <p:cNvSpPr txBox="1"/>
          <p:nvPr/>
        </p:nvSpPr>
        <p:spPr>
          <a:xfrm>
            <a:off x="6332577" y="2986436"/>
            <a:ext cx="1959374" cy="385899"/>
          </a:xfrm>
          <a:prstGeom prst="rect">
            <a:avLst/>
          </a:prstGeom>
          <a:solidFill>
            <a:srgbClr val="9999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emotive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  <p:bldP spid="177" grpId="0" animBg="1"/>
      <p:bldP spid="17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642267" y="525782"/>
            <a:ext cx="7772700" cy="4086900"/>
          </a:xfrm>
          <a:prstGeom prst="rect">
            <a:avLst/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/>
        </p:nvSpPr>
        <p:spPr>
          <a:xfrm>
            <a:off x="3531085" y="803789"/>
            <a:ext cx="2100786" cy="763256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STRUCTURE</a:t>
            </a:r>
            <a:endParaRPr sz="2400" dirty="0"/>
          </a:p>
        </p:txBody>
      </p:sp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34BC7C9C-B10D-0DF2-D57D-11A331680C2F}"/>
              </a:ext>
            </a:extLst>
          </p:cNvPr>
          <p:cNvSpPr txBox="1"/>
          <p:nvPr/>
        </p:nvSpPr>
        <p:spPr>
          <a:xfrm>
            <a:off x="3454882" y="1860204"/>
            <a:ext cx="2249723" cy="657073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1. INTRODUCTION</a:t>
            </a:r>
            <a:endParaRPr sz="1800" dirty="0"/>
          </a:p>
        </p:txBody>
      </p:sp>
      <p:sp>
        <p:nvSpPr>
          <p:cNvPr id="7" name="Google Shape;127;p27">
            <a:extLst>
              <a:ext uri="{FF2B5EF4-FFF2-40B4-BE49-F238E27FC236}">
                <a16:creationId xmlns:a16="http://schemas.microsoft.com/office/drawing/2014/main" id="{DA07B836-CD69-1A92-3EBD-EB8E425F38D7}"/>
              </a:ext>
            </a:extLst>
          </p:cNvPr>
          <p:cNvSpPr txBox="1"/>
          <p:nvPr/>
        </p:nvSpPr>
        <p:spPr>
          <a:xfrm>
            <a:off x="4012533" y="2719189"/>
            <a:ext cx="1099796" cy="6570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2. BODY</a:t>
            </a:r>
            <a:endParaRPr sz="1800" dirty="0"/>
          </a:p>
        </p:txBody>
      </p:sp>
      <p:sp>
        <p:nvSpPr>
          <p:cNvPr id="8" name="Google Shape;127;p27">
            <a:extLst>
              <a:ext uri="{FF2B5EF4-FFF2-40B4-BE49-F238E27FC236}">
                <a16:creationId xmlns:a16="http://schemas.microsoft.com/office/drawing/2014/main" id="{8EC06FCA-B016-C40B-3A90-2A8F1D1E69E4}"/>
              </a:ext>
            </a:extLst>
          </p:cNvPr>
          <p:cNvSpPr txBox="1"/>
          <p:nvPr/>
        </p:nvSpPr>
        <p:spPr>
          <a:xfrm>
            <a:off x="3572646" y="3690532"/>
            <a:ext cx="2028050" cy="6570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3. CONCLUSION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671900" y="567650"/>
            <a:ext cx="7784700" cy="39849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2181492" y="1146079"/>
            <a:ext cx="4759636" cy="461624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dk1"/>
                </a:solidFill>
              </a:rPr>
              <a:t>INTRODUCTORY PARAGRAPH:</a:t>
            </a:r>
          </a:p>
        </p:txBody>
      </p:sp>
      <p:sp>
        <p:nvSpPr>
          <p:cNvPr id="9" name="Google Shape;149;p29">
            <a:extLst>
              <a:ext uri="{FF2B5EF4-FFF2-40B4-BE49-F238E27FC236}">
                <a16:creationId xmlns:a16="http://schemas.microsoft.com/office/drawing/2014/main" id="{9AE26B75-C897-53B0-F492-072CFD7CA77C}"/>
              </a:ext>
            </a:extLst>
          </p:cNvPr>
          <p:cNvSpPr txBox="1"/>
          <p:nvPr/>
        </p:nvSpPr>
        <p:spPr>
          <a:xfrm>
            <a:off x="2953273" y="2192398"/>
            <a:ext cx="3260492" cy="410841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your stance on the topic. </a:t>
            </a:r>
          </a:p>
        </p:txBody>
      </p:sp>
      <p:sp>
        <p:nvSpPr>
          <p:cNvPr id="10" name="Google Shape;153;p29">
            <a:extLst>
              <a:ext uri="{FF2B5EF4-FFF2-40B4-BE49-F238E27FC236}">
                <a16:creationId xmlns:a16="http://schemas.microsoft.com/office/drawing/2014/main" id="{622DB76E-447F-286D-D952-F78F8DB5BBF0}"/>
              </a:ext>
            </a:extLst>
          </p:cNvPr>
          <p:cNvSpPr txBox="1"/>
          <p:nvPr/>
        </p:nvSpPr>
        <p:spPr>
          <a:xfrm>
            <a:off x="2062125" y="3096459"/>
            <a:ext cx="5034870" cy="410841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 have you selected this position on the issue?</a:t>
            </a:r>
            <a:endParaRPr lang="en-ZA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744075" y="609075"/>
            <a:ext cx="7701000" cy="3943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993458" y="1385175"/>
            <a:ext cx="7163407" cy="36929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 paragraphs to state your arguments, each supported by strong facts. </a:t>
            </a:r>
          </a:p>
        </p:txBody>
      </p:sp>
      <p:sp>
        <p:nvSpPr>
          <p:cNvPr id="152" name="Google Shape;152;p29"/>
          <p:cNvSpPr txBox="1"/>
          <p:nvPr/>
        </p:nvSpPr>
        <p:spPr>
          <a:xfrm>
            <a:off x="4134808" y="796250"/>
            <a:ext cx="1081428" cy="48746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BODY</a:t>
            </a:r>
            <a:endParaRPr sz="2400" dirty="0"/>
          </a:p>
        </p:txBody>
      </p:sp>
      <p:sp>
        <p:nvSpPr>
          <p:cNvPr id="154" name="Google Shape;154;p29"/>
          <p:cNvSpPr txBox="1"/>
          <p:nvPr/>
        </p:nvSpPr>
        <p:spPr>
          <a:xfrm>
            <a:off x="2483855" y="2371479"/>
            <a:ext cx="4187112" cy="41084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indent="-1143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4: State the opposing position. 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1619928" y="3596047"/>
            <a:ext cx="5903092" cy="72939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Paragraph 5: Dispute, challenge and question the opposing opinions, backed with facts.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50;p29">
            <a:extLst>
              <a:ext uri="{FF2B5EF4-FFF2-40B4-BE49-F238E27FC236}">
                <a16:creationId xmlns:a16="http://schemas.microsoft.com/office/drawing/2014/main" id="{29D19A47-A9D6-F6B5-6983-C69B0384ACEE}"/>
              </a:ext>
            </a:extLst>
          </p:cNvPr>
          <p:cNvSpPr txBox="1"/>
          <p:nvPr/>
        </p:nvSpPr>
        <p:spPr>
          <a:xfrm>
            <a:off x="875692" y="1890869"/>
            <a:ext cx="7409932" cy="36929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facts, evidence, and data (if available) to back up your position.</a:t>
            </a:r>
          </a:p>
        </p:txBody>
      </p:sp>
      <p:sp>
        <p:nvSpPr>
          <p:cNvPr id="15" name="Google Shape;154;p29">
            <a:extLst>
              <a:ext uri="{FF2B5EF4-FFF2-40B4-BE49-F238E27FC236}">
                <a16:creationId xmlns:a16="http://schemas.microsoft.com/office/drawing/2014/main" id="{1CA89313-89AB-958A-B749-ED46C964E45A}"/>
              </a:ext>
            </a:extLst>
          </p:cNvPr>
          <p:cNvSpPr txBox="1"/>
          <p:nvPr/>
        </p:nvSpPr>
        <p:spPr>
          <a:xfrm>
            <a:off x="1565986" y="2918734"/>
            <a:ext cx="6026305" cy="41084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the facts that support the opposing position/opinion.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4" grpId="0" animBg="1"/>
      <p:bldP spid="155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693600" y="564258"/>
            <a:ext cx="7756800" cy="4026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3395165" y="863875"/>
            <a:ext cx="2351006" cy="4616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CONCLUSION</a:t>
            </a:r>
          </a:p>
        </p:txBody>
      </p:sp>
      <p:sp>
        <p:nvSpPr>
          <p:cNvPr id="10" name="Google Shape;151;p29">
            <a:extLst>
              <a:ext uri="{FF2B5EF4-FFF2-40B4-BE49-F238E27FC236}">
                <a16:creationId xmlns:a16="http://schemas.microsoft.com/office/drawing/2014/main" id="{CC8E8BC9-9071-73CE-371C-14A6D20E05B4}"/>
              </a:ext>
            </a:extLst>
          </p:cNvPr>
          <p:cNvSpPr txBox="1"/>
          <p:nvPr/>
        </p:nvSpPr>
        <p:spPr>
          <a:xfrm>
            <a:off x="3172202" y="1785898"/>
            <a:ext cx="2812964" cy="410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Briefly restate your opinion. 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51;p29">
            <a:extLst>
              <a:ext uri="{FF2B5EF4-FFF2-40B4-BE49-F238E27FC236}">
                <a16:creationId xmlns:a16="http://schemas.microsoft.com/office/drawing/2014/main" id="{98E4113B-90CF-A973-F32A-B175CFF74FB3}"/>
              </a:ext>
            </a:extLst>
          </p:cNvPr>
          <p:cNvSpPr txBox="1"/>
          <p:nvPr/>
        </p:nvSpPr>
        <p:spPr>
          <a:xfrm>
            <a:off x="2233555" y="2582540"/>
            <a:ext cx="4686792" cy="410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solutions or stimulate interest in the issue. 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9625C-1B66-140A-C7B9-99CF4C5B6A01}"/>
              </a:ext>
            </a:extLst>
          </p:cNvPr>
          <p:cNvSpPr txBox="1"/>
          <p:nvPr/>
        </p:nvSpPr>
        <p:spPr>
          <a:xfrm>
            <a:off x="3839618" y="4731642"/>
            <a:ext cx="4709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 </a:t>
            </a:r>
            <a:r>
              <a:rPr lang="en-ZA" sz="9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https://worksheetplace.com/index.php?function=DisplaySheet&amp;sheet=Write-an-Editorial&amp;links</a:t>
            </a: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237</Words>
  <Application>Microsoft Office PowerPoint</Application>
  <PresentationFormat>On-screen Show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Symbol</vt:lpstr>
      <vt:lpstr>Simple Light</vt:lpstr>
      <vt:lpstr>Ecology 16x9</vt:lpstr>
      <vt:lpstr>Writing Editorials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Editorial </dc:title>
  <cp:lastModifiedBy>FM</cp:lastModifiedBy>
  <cp:revision>11</cp:revision>
  <dcterms:modified xsi:type="dcterms:W3CDTF">2022-07-22T09:46:02Z</dcterms:modified>
</cp:coreProperties>
</file>