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8"/>
  </p:notesMasterIdLst>
  <p:sldIdLst>
    <p:sldId id="256" r:id="rId3"/>
    <p:sldId id="257" r:id="rId4"/>
    <p:sldId id="260" r:id="rId5"/>
    <p:sldId id="258" r:id="rId6"/>
    <p:sldId id="259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rbel" panose="020B0503020204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CC00"/>
    <a:srgbClr val="FFFF00"/>
    <a:srgbClr val="CCFF66"/>
    <a:srgbClr val="CCCCFF"/>
    <a:srgbClr val="6699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7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fad4ca7f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fad4ca7f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82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c4f21f4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c4f21f4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46aea1b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c46aea1b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" y="417050"/>
            <a:ext cx="8217250" cy="430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5"/>
          <p:cNvGrpSpPr/>
          <p:nvPr/>
        </p:nvGrpSpPr>
        <p:grpSpPr>
          <a:xfrm>
            <a:off x="-17" y="1830916"/>
            <a:ext cx="9143495" cy="2626706"/>
            <a:chOff x="395031" y="2773017"/>
            <a:chExt cx="11661134" cy="2601987"/>
          </a:xfrm>
        </p:grpSpPr>
        <p:pic>
          <p:nvPicPr>
            <p:cNvPr id="60" name="Google Shape;60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1" name="Google Shape;61;p15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2" name="Google Shape;62;p15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1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69" name="Google Shape;6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1057275" y="1167211"/>
            <a:ext cx="34575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2"/>
          </p:nvPr>
        </p:nvSpPr>
        <p:spPr>
          <a:xfrm>
            <a:off x="4629150" y="1167211"/>
            <a:ext cx="34572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/>
          <p:nvPr/>
        </p:nvSpPr>
        <p:spPr>
          <a:xfrm>
            <a:off x="1200149" y="1544360"/>
            <a:ext cx="5399700" cy="2914800"/>
          </a:xfrm>
          <a:prstGeom prst="rect">
            <a:avLst/>
          </a:prstGeom>
          <a:solidFill>
            <a:srgbClr val="374C8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1313833" y="1697935"/>
            <a:ext cx="5212200" cy="2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1313833" y="4036420"/>
            <a:ext cx="5212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79" name="Google Shape;79;p18" descr="Closeup of green pla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44360"/>
            <a:ext cx="1117854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8" descr="W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217" y="1544360"/>
            <a:ext cx="2462022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6">
          <p15:clr>
            <a:srgbClr val="FDE53C"/>
          </p15:clr>
        </p15:guide>
        <p15:guide id="2" orient="horz" pos="972">
          <p15:clr>
            <a:srgbClr val="FDE53C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1057274" y="1165860"/>
            <a:ext cx="3456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2"/>
          </p:nvPr>
        </p:nvSpPr>
        <p:spPr>
          <a:xfrm>
            <a:off x="1057274" y="1825610"/>
            <a:ext cx="34566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3"/>
          </p:nvPr>
        </p:nvSpPr>
        <p:spPr>
          <a:xfrm>
            <a:off x="4629150" y="1165860"/>
            <a:ext cx="3457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4"/>
          </p:nvPr>
        </p:nvSpPr>
        <p:spPr>
          <a:xfrm>
            <a:off x="4629150" y="1825610"/>
            <a:ext cx="34575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87" name="Google Shape;8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title"/>
          </p:nvPr>
        </p:nvSpPr>
        <p:spPr>
          <a:xfrm>
            <a:off x="5011826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1057274" y="686942"/>
            <a:ext cx="39129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2"/>
          </p:nvPr>
        </p:nvSpPr>
        <p:spPr>
          <a:xfrm>
            <a:off x="5011826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97" name="Google Shape;9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5759967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748141" y="686942"/>
            <a:ext cx="49701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028700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body" idx="1"/>
          </p:nvPr>
        </p:nvSpPr>
        <p:spPr>
          <a:xfrm>
            <a:off x="5759967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102" name="Google Shape;10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1"/>
          </p:nvPr>
        </p:nvSpPr>
        <p:spPr>
          <a:xfrm rot="5400000">
            <a:off x="2839331" y="-607349"/>
            <a:ext cx="3465300" cy="7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06" name="Google Shape;10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/>
          <p:nvPr/>
        </p:nvSpPr>
        <p:spPr>
          <a:xfrm>
            <a:off x="96982" y="124691"/>
            <a:ext cx="8957100" cy="4894200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poetryfoundation.org/poems/56374/the-man-of-double-de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</a:rPr>
              <a:t>Syllables and Couplets</a:t>
            </a: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Gr 10</a:t>
            </a:r>
            <a:endParaRPr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577073" y="527550"/>
            <a:ext cx="7968000" cy="4088400"/>
          </a:xfrm>
          <a:prstGeom prst="rect">
            <a:avLst/>
          </a:prstGeom>
          <a:solidFill>
            <a:srgbClr val="EAD1DC"/>
          </a:solidFill>
          <a:ln w="38100"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 </a:t>
            </a:r>
            <a:endParaRPr sz="8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2050" y="659025"/>
            <a:ext cx="1635725" cy="8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6"/>
          <p:cNvSpPr/>
          <p:nvPr/>
        </p:nvSpPr>
        <p:spPr>
          <a:xfrm rot="249934">
            <a:off x="1236200" y="766965"/>
            <a:ext cx="2305300" cy="1332200"/>
          </a:xfrm>
          <a:prstGeom prst="flowChartPunchedTape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A </a:t>
            </a:r>
            <a:r>
              <a:rPr lang="en" sz="1800" u="sng" dirty="0">
                <a:solidFill>
                  <a:schemeClr val="dk1"/>
                </a:solidFill>
              </a:rPr>
              <a:t>syllable</a:t>
            </a:r>
            <a:r>
              <a:rPr lang="en" sz="1800" dirty="0">
                <a:solidFill>
                  <a:schemeClr val="dk1"/>
                </a:solidFill>
              </a:rPr>
              <a:t> is the unit of sound that makes up words</a:t>
            </a:r>
            <a:r>
              <a:rPr lang="en" sz="1100" dirty="0">
                <a:solidFill>
                  <a:schemeClr val="dk1"/>
                </a:solidFill>
              </a:rPr>
              <a:t>.</a:t>
            </a:r>
            <a:endParaRPr dirty="0"/>
          </a:p>
        </p:txBody>
      </p:sp>
      <p:sp>
        <p:nvSpPr>
          <p:cNvPr id="121" name="Google Shape;121;p26"/>
          <p:cNvSpPr/>
          <p:nvPr/>
        </p:nvSpPr>
        <p:spPr>
          <a:xfrm rot="324447">
            <a:off x="5636897" y="1197897"/>
            <a:ext cx="2812931" cy="1492608"/>
          </a:xfrm>
          <a:prstGeom prst="flowChartPunchedTape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 u="sng" dirty="0">
                <a:solidFill>
                  <a:schemeClr val="dk1"/>
                </a:solidFill>
              </a:rPr>
              <a:t>End rhyme</a:t>
            </a:r>
            <a:r>
              <a:rPr lang="en" sz="1700" dirty="0">
                <a:solidFill>
                  <a:schemeClr val="dk1"/>
                </a:solidFill>
              </a:rPr>
              <a:t>: the last word of a line sounds the same as the last word of another line.</a:t>
            </a:r>
            <a:r>
              <a:rPr lang="en" sz="1800" dirty="0">
                <a:solidFill>
                  <a:schemeClr val="dk1"/>
                </a:solidFill>
              </a:rPr>
              <a:t> 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22" name="Google Shape;122;p26"/>
          <p:cNvSpPr/>
          <p:nvPr/>
        </p:nvSpPr>
        <p:spPr>
          <a:xfrm rot="-480122">
            <a:off x="4215397" y="2804979"/>
            <a:ext cx="2721331" cy="1614717"/>
          </a:xfrm>
          <a:prstGeom prst="flowChartPunchedTape">
            <a:avLst/>
          </a:prstGeom>
          <a:solidFill>
            <a:srgbClr val="9FC5E8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highlight>
                <a:srgbClr val="9FC5E8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 dirty="0">
                <a:solidFill>
                  <a:schemeClr val="dk1"/>
                </a:solidFill>
                <a:highlight>
                  <a:srgbClr val="9FC5E8"/>
                </a:highlight>
              </a:rPr>
              <a:t>A </a:t>
            </a:r>
            <a:r>
              <a:rPr lang="en" sz="1600" u="sng" dirty="0">
                <a:solidFill>
                  <a:schemeClr val="dk1"/>
                </a:solidFill>
                <a:highlight>
                  <a:srgbClr val="9FC5E8"/>
                </a:highlight>
              </a:rPr>
              <a:t>rhyming couplet</a:t>
            </a:r>
            <a:r>
              <a:rPr lang="en" sz="1600" dirty="0">
                <a:solidFill>
                  <a:schemeClr val="dk1"/>
                </a:solidFill>
                <a:highlight>
                  <a:srgbClr val="9FC5E8"/>
                </a:highlight>
              </a:rPr>
              <a:t>: two  successive lines of rhyming poetry, with the same  meter.</a:t>
            </a:r>
            <a:endParaRPr sz="1600" dirty="0">
              <a:solidFill>
                <a:schemeClr val="dk1"/>
              </a:solidFill>
              <a:highlight>
                <a:srgbClr val="9FC5E8"/>
              </a:highlight>
            </a:endParaRPr>
          </a:p>
        </p:txBody>
      </p:sp>
      <p:pic>
        <p:nvPicPr>
          <p:cNvPr id="123" name="Google Shape;12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5509" y="2170214"/>
            <a:ext cx="1294717" cy="14961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124" name="Google Shape;124;p26"/>
          <p:cNvSpPr txBox="1"/>
          <p:nvPr/>
        </p:nvSpPr>
        <p:spPr>
          <a:xfrm rot="1240">
            <a:off x="742423" y="3771643"/>
            <a:ext cx="2494200" cy="768642"/>
          </a:xfrm>
          <a:prstGeom prst="rect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4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dirty="0">
                <a:solidFill>
                  <a:schemeClr val="dk1"/>
                </a:solidFill>
              </a:rPr>
              <a:t>To determine the number of syllables in a word, clap out the word. Each clap is a syllable.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 animBg="1"/>
      <p:bldP spid="1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635313" y="555115"/>
            <a:ext cx="7768397" cy="4056525"/>
          </a:xfrm>
          <a:prstGeom prst="rect">
            <a:avLst/>
          </a:prstGeom>
          <a:solidFill>
            <a:srgbClr val="6699FF"/>
          </a:solidFill>
          <a:ln w="38100"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4514" y="659025"/>
            <a:ext cx="2366352" cy="1024302"/>
          </a:xfrm>
          <a:prstGeom prst="rect">
            <a:avLst/>
          </a:prstGeom>
          <a:solidFill>
            <a:srgbClr val="CCCCFF"/>
          </a:solidFill>
          <a:ln w="38100">
            <a:solidFill>
              <a:srgbClr val="0070C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B1FD45-5FF0-37D0-CD37-C6AD90690BC2}"/>
              </a:ext>
            </a:extLst>
          </p:cNvPr>
          <p:cNvSpPr txBox="1"/>
          <p:nvPr/>
        </p:nvSpPr>
        <p:spPr>
          <a:xfrm>
            <a:off x="3377032" y="1214150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WHAT IS METER</a:t>
            </a:r>
            <a:r>
              <a:rPr lang="en-US" sz="2000" dirty="0"/>
              <a:t>?</a:t>
            </a:r>
            <a:endParaRPr lang="en-ZA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14E5B-0DDB-98F5-B023-80DDBB998158}"/>
              </a:ext>
            </a:extLst>
          </p:cNvPr>
          <p:cNvSpPr txBox="1"/>
          <p:nvPr/>
        </p:nvSpPr>
        <p:spPr>
          <a:xfrm>
            <a:off x="3004427" y="1811263"/>
            <a:ext cx="3583673" cy="357214"/>
          </a:xfrm>
          <a:prstGeom prst="rect">
            <a:avLst/>
          </a:prstGeom>
          <a:solidFill>
            <a:srgbClr val="CCFF66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ZA" sz="1600" spc="35" dirty="0">
                <a:latin typeface="+mn-lt"/>
                <a:ea typeface="Calibri" panose="020F0502020204030204" pitchFamily="34" charset="0"/>
                <a:cs typeface="Helvetica" panose="020B0604020202020204" pitchFamily="34" charset="0"/>
              </a:rPr>
              <a:t>A m</a:t>
            </a:r>
            <a:r>
              <a:rPr lang="en-ZA" sz="1600" dirty="0">
                <a:effectLst/>
                <a:latin typeface="+mn-lt"/>
                <a:ea typeface="Calibri" panose="020F0502020204030204" pitchFamily="34" charset="0"/>
              </a:rPr>
              <a:t>eter, or a foot, is a unit of rhythm</a:t>
            </a:r>
            <a:r>
              <a:rPr lang="en-ZA" sz="1600" dirty="0">
                <a:solidFill>
                  <a:schemeClr val="dk1"/>
                </a:solidFill>
                <a:latin typeface="+mn-lt"/>
              </a:rPr>
              <a:t>.</a:t>
            </a:r>
            <a:endParaRPr lang="en-ZA" sz="16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A06DBA-F117-EB31-F022-62C1998A204A}"/>
              </a:ext>
            </a:extLst>
          </p:cNvPr>
          <p:cNvSpPr txBox="1"/>
          <p:nvPr/>
        </p:nvSpPr>
        <p:spPr>
          <a:xfrm>
            <a:off x="869090" y="2332760"/>
            <a:ext cx="7391683" cy="605935"/>
          </a:xfrm>
          <a:prstGeom prst="rect">
            <a:avLst/>
          </a:prstGeom>
          <a:solidFill>
            <a:srgbClr val="CCFF66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ZA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Each foot has a certain number of syllables, </a:t>
            </a:r>
            <a:r>
              <a:rPr lang="en-ZA" sz="1600" spc="1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and a specific pattern of emphasis. These </a:t>
            </a:r>
            <a:r>
              <a:rPr lang="en-ZA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are repeated to form a line of verse. </a:t>
            </a:r>
            <a:endParaRPr lang="en-ZA" sz="16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F4886F-C132-0E85-00EA-7C820EEB0111}"/>
              </a:ext>
            </a:extLst>
          </p:cNvPr>
          <p:cNvSpPr txBox="1"/>
          <p:nvPr/>
        </p:nvSpPr>
        <p:spPr>
          <a:xfrm>
            <a:off x="709117" y="3105849"/>
            <a:ext cx="3280992" cy="338554"/>
          </a:xfrm>
          <a:prstGeom prst="rect">
            <a:avLst/>
          </a:prstGeom>
          <a:solidFill>
            <a:srgbClr val="CC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i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Double/ double /toil and /trouble/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D358DB-B58C-C813-A178-B199F3308607}"/>
              </a:ext>
            </a:extLst>
          </p:cNvPr>
          <p:cNvSpPr txBox="1"/>
          <p:nvPr/>
        </p:nvSpPr>
        <p:spPr>
          <a:xfrm>
            <a:off x="709117" y="3435476"/>
            <a:ext cx="3280992" cy="338554"/>
          </a:xfrm>
          <a:prstGeom prst="rect">
            <a:avLst/>
          </a:prstGeom>
          <a:solidFill>
            <a:srgbClr val="CC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feet (tetrameter)  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6857F3-AB00-29B5-E730-A75E3E80C708}"/>
              </a:ext>
            </a:extLst>
          </p:cNvPr>
          <p:cNvSpPr txBox="1"/>
          <p:nvPr/>
        </p:nvSpPr>
        <p:spPr>
          <a:xfrm>
            <a:off x="709117" y="3767531"/>
            <a:ext cx="3280992" cy="338554"/>
          </a:xfrm>
          <a:prstGeom prst="rect">
            <a:avLst/>
          </a:prstGeom>
          <a:solidFill>
            <a:srgbClr val="CC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syl</a:t>
            </a: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Z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6527D5-A143-7120-B82D-0867DDB5568E}"/>
              </a:ext>
            </a:extLst>
          </p:cNvPr>
          <p:cNvSpPr txBox="1"/>
          <p:nvPr/>
        </p:nvSpPr>
        <p:spPr>
          <a:xfrm>
            <a:off x="709117" y="4103962"/>
            <a:ext cx="3280992" cy="338554"/>
          </a:xfrm>
          <a:prstGeom prst="rect">
            <a:avLst/>
          </a:prstGeom>
          <a:solidFill>
            <a:srgbClr val="CC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Emphasis: trochee (DUH-duh)  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C9377D-5F12-6CDF-6BA1-F7833B6A62C3}"/>
              </a:ext>
            </a:extLst>
          </p:cNvPr>
          <p:cNvSpPr txBox="1"/>
          <p:nvPr/>
        </p:nvSpPr>
        <p:spPr>
          <a:xfrm>
            <a:off x="4145966" y="3768434"/>
            <a:ext cx="4108806" cy="3513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syllables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1D3C8F-81B5-7FAA-A39A-D807CB330CE2}"/>
              </a:ext>
            </a:extLst>
          </p:cNvPr>
          <p:cNvSpPr txBox="1"/>
          <p:nvPr/>
        </p:nvSpPr>
        <p:spPr>
          <a:xfrm>
            <a:off x="4149430" y="3442855"/>
            <a:ext cx="4091485" cy="3513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feet (pentameter)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C386BD-697B-12CB-6454-22C799BA9E25}"/>
              </a:ext>
            </a:extLst>
          </p:cNvPr>
          <p:cNvSpPr txBox="1"/>
          <p:nvPr/>
        </p:nvSpPr>
        <p:spPr>
          <a:xfrm>
            <a:off x="4145965" y="3096494"/>
            <a:ext cx="4091485" cy="3513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6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Shall I/ compare/ thee to/ a sum/</a:t>
            </a:r>
            <a:r>
              <a:rPr lang="en-ZA" sz="16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mer’s</a:t>
            </a:r>
            <a:r>
              <a:rPr lang="en-ZA" sz="16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day/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28A9D8-2AE6-19C7-04AC-91E922FD72AF}"/>
              </a:ext>
            </a:extLst>
          </p:cNvPr>
          <p:cNvSpPr txBox="1"/>
          <p:nvPr/>
        </p:nvSpPr>
        <p:spPr>
          <a:xfrm>
            <a:off x="4132110" y="4107872"/>
            <a:ext cx="4108806" cy="3513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Emphasis: iambic (duh-DUH)</a:t>
            </a:r>
          </a:p>
        </p:txBody>
      </p:sp>
    </p:spTree>
    <p:extLst>
      <p:ext uri="{BB962C8B-B14F-4D97-AF65-F5344CB8AC3E}">
        <p14:creationId xmlns:p14="http://schemas.microsoft.com/office/powerpoint/2010/main" val="14487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7"/>
          <p:cNvSpPr txBox="1"/>
          <p:nvPr/>
        </p:nvSpPr>
        <p:spPr>
          <a:xfrm>
            <a:off x="883227" y="581889"/>
            <a:ext cx="7491845" cy="3971151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u="sng">
              <a:solidFill>
                <a:schemeClr val="hlink"/>
              </a:solidFill>
              <a:highlight>
                <a:srgbClr val="FFFFFF"/>
              </a:highlight>
            </a:endParaRPr>
          </a:p>
        </p:txBody>
      </p:sp>
      <p:pic>
        <p:nvPicPr>
          <p:cNvPr id="131" name="Google Shape;13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/>
        </p:nvSpPr>
        <p:spPr>
          <a:xfrm>
            <a:off x="2658350" y="472411"/>
            <a:ext cx="3867141" cy="4219586"/>
          </a:xfrm>
          <a:prstGeom prst="rect">
            <a:avLst/>
          </a:prstGeom>
          <a:solidFill>
            <a:srgbClr val="FFE599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The Man of Double Deed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rgbClr val="494949"/>
                </a:solidFill>
                <a:highlight>
                  <a:srgbClr val="FFFFFF"/>
                </a:highlight>
              </a:rPr>
              <a:t>by Anonymous</a:t>
            </a:r>
            <a:endParaRPr sz="1100" i="1" dirty="0">
              <a:solidFill>
                <a:srgbClr val="494949"/>
              </a:solidFill>
              <a:highlight>
                <a:srgbClr val="FFFFFF"/>
              </a:highlight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i="1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8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There was a man of double deed,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Who sowed his garden full of seed;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When the seed began to grow,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'Twas like a garden full of snow;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When the snow began to melt,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'Twas like a ship without a belt;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When the ship began to sail,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'Twas like a bird without a tail;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When the bird began to fly,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'Twas like an eagle in the sky;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When the sky began to roar,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'Twas like a lion at my door;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When my door began to crack,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'Twas like a stick across my back;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When my back began to smart,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'Twas like a penknife in my heart;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And when my heart began to bleed,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'Twas death, and death, and death indeed.</a:t>
            </a:r>
            <a:endParaRPr dirty="0"/>
          </a:p>
        </p:txBody>
      </p:sp>
      <p:sp>
        <p:nvSpPr>
          <p:cNvPr id="133" name="Google Shape;133;p27"/>
          <p:cNvSpPr txBox="1"/>
          <p:nvPr/>
        </p:nvSpPr>
        <p:spPr>
          <a:xfrm>
            <a:off x="4648200" y="4724400"/>
            <a:ext cx="3924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accent5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en" sz="900" u="sng">
                <a:solidFill>
                  <a:schemeClr val="accent5"/>
                </a:solidFill>
                <a:highlight>
                  <a:srgbClr val="FFE599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ttps://www.poetryf</a:t>
            </a:r>
            <a:r>
              <a:rPr lang="en" sz="900" u="sng">
                <a:solidFill>
                  <a:schemeClr val="accent5"/>
                </a:solidFill>
                <a:highlight>
                  <a:srgbClr val="F9CB9C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oundation.org/poems/56374/the-man-of-double-deed</a:t>
            </a:r>
            <a:endParaRPr sz="900" u="sng">
              <a:solidFill>
                <a:schemeClr val="accent5"/>
              </a:solidFill>
              <a:highlight>
                <a:srgbClr val="F9CB9C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620458" y="550717"/>
            <a:ext cx="7887050" cy="4071314"/>
          </a:xfrm>
          <a:prstGeom prst="rect">
            <a:avLst/>
          </a:prstGeom>
          <a:solidFill>
            <a:srgbClr val="EFEFEF"/>
          </a:solidFill>
          <a:ln w="38100"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8"/>
          <p:cNvSpPr txBox="1"/>
          <p:nvPr/>
        </p:nvSpPr>
        <p:spPr>
          <a:xfrm>
            <a:off x="1047950" y="1608600"/>
            <a:ext cx="7350900" cy="1293000"/>
          </a:xfrm>
          <a:prstGeom prst="rect">
            <a:avLst/>
          </a:prstGeom>
          <a:solidFill>
            <a:srgbClr val="F4CCCC"/>
          </a:solidFill>
          <a:ln w="38100"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Write a poem of not less than 8 lines, using rhyming couplets. </a:t>
            </a:r>
            <a:endParaRPr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ology 16x9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343</Words>
  <Application>Microsoft Office PowerPoint</Application>
  <PresentationFormat>On-screen Show (16:9)</PresentationFormat>
  <Paragraphs>48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Corbel</vt:lpstr>
      <vt:lpstr>Simple Light</vt:lpstr>
      <vt:lpstr>Ecology 16x9</vt:lpstr>
      <vt:lpstr>  Syllables and Couplets Gr 10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Syllables and Couplets Grade 10 </dc:title>
  <cp:lastModifiedBy>FM</cp:lastModifiedBy>
  <cp:revision>7</cp:revision>
  <dcterms:modified xsi:type="dcterms:W3CDTF">2022-07-25T08:55:11Z</dcterms:modified>
</cp:coreProperties>
</file>